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501" r:id="rId2"/>
    <p:sldId id="365" r:id="rId3"/>
    <p:sldId id="367" r:id="rId4"/>
    <p:sldId id="368" r:id="rId5"/>
    <p:sldId id="369" r:id="rId6"/>
    <p:sldId id="502" r:id="rId7"/>
    <p:sldId id="503" r:id="rId8"/>
    <p:sldId id="504" r:id="rId9"/>
    <p:sldId id="505" r:id="rId10"/>
    <p:sldId id="506" r:id="rId11"/>
    <p:sldId id="507" r:id="rId12"/>
    <p:sldId id="508" r:id="rId13"/>
    <p:sldId id="509" r:id="rId14"/>
    <p:sldId id="510" r:id="rId15"/>
    <p:sldId id="511" r:id="rId16"/>
    <p:sldId id="512" r:id="rId17"/>
    <p:sldId id="513" r:id="rId18"/>
    <p:sldId id="386" r:id="rId19"/>
    <p:sldId id="432" r:id="rId20"/>
    <p:sldId id="500" r:id="rId21"/>
    <p:sldId id="387" r:id="rId22"/>
    <p:sldId id="394" r:id="rId23"/>
    <p:sldId id="395" r:id="rId24"/>
    <p:sldId id="388" r:id="rId25"/>
    <p:sldId id="396" r:id="rId26"/>
    <p:sldId id="397" r:id="rId2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E820"/>
    <a:srgbClr val="F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74B46-FE1D-46ED-9ED2-5480FB599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5F5D3F-18F4-4EDD-8A45-D0EBFACBC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B8476A-FB79-4664-BC28-05462E68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69FCB4-34DE-4B72-BCDD-D96273BF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963C5E-D5B8-4465-8164-0E6B4BFF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09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943A7-EA74-4360-990A-47BC630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21019C-47BA-4761-911E-37500051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0F1EB-63CF-435D-A550-BF9CB556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994C1-6CBF-4C30-8B0A-680AD29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CDA52-B644-410F-ADA5-5C6433C2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37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9116D0-D166-46B2-B3BC-045334D55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B770B7-0A15-432D-B53F-5223166BA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08245-93F3-4604-B380-7D64DE2B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D8A23C-D2B3-43AF-8C4C-F2F99E65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9DB050-C16E-4CDC-899E-1D274B0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6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52F94-26F1-4342-AEC7-3E236840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A9A513-28C8-4FF1-8C4E-90CD3B94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B169E-0129-4445-9C44-4AD89591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ABE25-DA48-4A5A-9F70-83F964DA6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5A149-63DC-418E-A100-F54511B22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00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79F9B-80FF-40C6-9791-1AF29CB7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774213-25D8-4C53-BC2E-0B0868258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088E04-FC86-4424-8361-9C3BEE88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26999-48B5-4AC8-A221-D67DC812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EA5A97-F484-4010-8473-4E3E63C9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6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1DD2C-3554-4F17-9CC8-ED1217DE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8D408-1027-46D5-9DD2-3D0AA4D7D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83B0FE-8171-4485-B119-4037ED50F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EA905-CBF5-4D68-B5B1-530A6414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18F49-5230-4CA5-9AE9-A4712E19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E046EC-E217-41B2-8C98-08C70B8F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0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40CC6-9112-464B-8E3F-75303D8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8B91C9-33C7-4E81-AB68-732A1201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642C5B-C016-466C-876F-507ECEDC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045DF3-805A-46EC-A5E7-5EC28F396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F13908-39FE-4D00-9924-B8BE24DD8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6850E8-45EB-46CE-856C-E50DFE25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E7A495-A11F-4007-89D7-923D9F7A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52B76-F70B-4A34-B172-6A5029DF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848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0E414-48D1-467F-9FCD-48AE3CA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CFBEDD-D512-44E1-85A8-047EE96D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A8608C-7633-4A7B-B76D-186753AA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2B2D24-EF11-4D8C-BD7C-F1881521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92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434EB8-9921-4AF5-8809-F0B2C132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9A16CF-5B4D-4D9D-B2A9-7F2E9F4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4F443C-DEE4-4507-A9E0-BC671D53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6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91F04-79E7-438F-9D91-97D04981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64C7E-9A13-4F3A-B095-1DA77D47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4E6BC8-C3F9-494E-9380-C0FEFC232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8B6C97-6DCB-4E01-AED4-1DCB672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D85F6B-76F8-46FE-8B62-5D2964F5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6BDBA-F48F-4729-9F1D-1FDA9D5E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67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E562B6-C6D7-4FA8-A0BB-74450771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6A9F5F-A423-42E9-AB4C-910FACCDC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3A237-DE55-416D-92DC-1144AE327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F1A42B-FD73-451C-A145-D0619613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66573A-4A52-4060-866C-4409FBCE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D54D5-E1AA-45EC-AE30-9078105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78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33C720-3FBA-4163-841A-142B06D2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42777"/>
            <a:ext cx="11112000" cy="76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CF6B5-D843-44BB-B637-AD01741E8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989704"/>
            <a:ext cx="11112000" cy="53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08D04-7A62-457E-BCE0-7BFED9FBA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2A6CC-9C6A-47E8-89F2-43151829E5C3}" type="datetimeFigureOut">
              <a:rPr lang="es-MX" smtClean="0"/>
              <a:t>24/08/2022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535B92-35A2-41E4-B98C-10855947F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484D8-017F-4771-B574-C6B81E988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8D7E8-B857-470B-99E0-7223A888D0A0}" type="slidenum">
              <a:rPr lang="es-MX" smtClean="0"/>
              <a:t>‹Nº›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04C4A59-7E24-46A6-9AB4-FBF2BDB170A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01" y="6393175"/>
            <a:ext cx="1891362" cy="4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DF471D-03F6-BD27-A133-55AAE72557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8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02D3009-C390-A709-B19D-1B64EFAD6E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EDUCATRÓNICA VOLUMEN 3</a:t>
            </a:r>
          </a:p>
        </p:txBody>
      </p:sp>
    </p:spTree>
    <p:extLst>
      <p:ext uri="{BB962C8B-B14F-4D97-AF65-F5344CB8AC3E}">
        <p14:creationId xmlns:p14="http://schemas.microsoft.com/office/powerpoint/2010/main" val="2684845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D33C38-43DE-5183-35F7-30D55F2F0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3</a:t>
            </a:r>
          </a:p>
        </p:txBody>
      </p:sp>
      <p:pic>
        <p:nvPicPr>
          <p:cNvPr id="3" name="Imagen 2" descr="Tabla, Calendario&#10;&#10;Descripción generada automáticamente con confianza media">
            <a:extLst>
              <a:ext uri="{FF2B5EF4-FFF2-40B4-BE49-F238E27FC236}">
                <a16:creationId xmlns:a16="http://schemas.microsoft.com/office/drawing/2014/main" id="{C9649983-D6BF-4263-8FC7-8BAEA15270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59" b="7572"/>
          <a:stretch/>
        </p:blipFill>
        <p:spPr>
          <a:xfrm>
            <a:off x="762000" y="1378800"/>
            <a:ext cx="10848951" cy="5076587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96C5A65-283F-2A45-4D02-31B1C1D7F8EA}"/>
              </a:ext>
            </a:extLst>
          </p:cNvPr>
          <p:cNvSpPr/>
          <p:nvPr/>
        </p:nvSpPr>
        <p:spPr>
          <a:xfrm>
            <a:off x="2915478" y="243376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409460"/>
              <a:gd name="adj6" fmla="val 348088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90EFDAF2-F8E8-6724-C4D3-0B55F33A65C2}"/>
              </a:ext>
            </a:extLst>
          </p:cNvPr>
          <p:cNvSpPr/>
          <p:nvPr/>
        </p:nvSpPr>
        <p:spPr>
          <a:xfrm>
            <a:off x="7963728" y="524673"/>
            <a:ext cx="968031" cy="612648"/>
          </a:xfrm>
          <a:prstGeom prst="wedgeEllipseCallout">
            <a:avLst>
              <a:gd name="adj1" fmla="val -98908"/>
              <a:gd name="adj2" fmla="val 215249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 err="1"/>
              <a:t>GND</a:t>
            </a:r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95359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BD5076-E307-DD1F-AFCA-4853088C6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4</a:t>
            </a:r>
          </a:p>
        </p:txBody>
      </p:sp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D1AC62E9-AA27-DA42-C229-8505D756DE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59" b="7572"/>
          <a:stretch/>
        </p:blipFill>
        <p:spPr>
          <a:xfrm>
            <a:off x="790575" y="1378800"/>
            <a:ext cx="10820378" cy="5063216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E7CDB8E1-32C6-C67D-3586-E9B3BC007F6B}"/>
              </a:ext>
            </a:extLst>
          </p:cNvPr>
          <p:cNvSpPr/>
          <p:nvPr/>
        </p:nvSpPr>
        <p:spPr>
          <a:xfrm>
            <a:off x="581047" y="1206678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0265"/>
              <a:gd name="adj4" fmla="val 119010"/>
              <a:gd name="adj5" fmla="val 785063"/>
              <a:gd name="adj6" fmla="val 314986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Botón</a:t>
            </a:r>
          </a:p>
        </p:txBody>
      </p:sp>
    </p:spTree>
    <p:extLst>
      <p:ext uri="{BB962C8B-B14F-4D97-AF65-F5344CB8AC3E}">
        <p14:creationId xmlns:p14="http://schemas.microsoft.com/office/powerpoint/2010/main" val="348091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7FB8B6-202C-9E94-D26A-CEEB25CFD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5</a:t>
            </a:r>
          </a:p>
        </p:txBody>
      </p:sp>
      <p:pic>
        <p:nvPicPr>
          <p:cNvPr id="3" name="Imagen 2" descr="Tabla&#10;&#10;Descripción generada automáticamente con confianza baja">
            <a:extLst>
              <a:ext uri="{FF2B5EF4-FFF2-40B4-BE49-F238E27FC236}">
                <a16:creationId xmlns:a16="http://schemas.microsoft.com/office/drawing/2014/main" id="{61084842-6782-B85F-D5B6-E735623BC3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59" b="7572"/>
          <a:stretch/>
        </p:blipFill>
        <p:spPr>
          <a:xfrm>
            <a:off x="762000" y="1378800"/>
            <a:ext cx="10848955" cy="5076587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2934DD6-78D8-5E38-8964-BD6023AE721F}"/>
              </a:ext>
            </a:extLst>
          </p:cNvPr>
          <p:cNvSpPr/>
          <p:nvPr/>
        </p:nvSpPr>
        <p:spPr>
          <a:xfrm>
            <a:off x="581045" y="1206678"/>
            <a:ext cx="1366221" cy="344244"/>
          </a:xfrm>
          <a:prstGeom prst="accentCallout2">
            <a:avLst>
              <a:gd name="adj1" fmla="val 48601"/>
              <a:gd name="adj2" fmla="val 106961"/>
              <a:gd name="adj3" fmla="val 48214"/>
              <a:gd name="adj4" fmla="val 123390"/>
              <a:gd name="adj5" fmla="val 473698"/>
              <a:gd name="adj6" fmla="val 27704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Resistencia</a:t>
            </a:r>
          </a:p>
        </p:txBody>
      </p:sp>
    </p:spTree>
    <p:extLst>
      <p:ext uri="{BB962C8B-B14F-4D97-AF65-F5344CB8AC3E}">
        <p14:creationId xmlns:p14="http://schemas.microsoft.com/office/powerpoint/2010/main" val="2856287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BA5569-1E67-BC2E-04E7-6D75EEAE4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6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F3DDBE42-8A46-569C-9817-D0AF8057F6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59" b="7572"/>
          <a:stretch/>
        </p:blipFill>
        <p:spPr>
          <a:xfrm>
            <a:off x="800100" y="1378800"/>
            <a:ext cx="10810855" cy="5058759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281649CF-6B11-40EA-D3A2-38613F92B10C}"/>
              </a:ext>
            </a:extLst>
          </p:cNvPr>
          <p:cNvSpPr/>
          <p:nvPr/>
        </p:nvSpPr>
        <p:spPr>
          <a:xfrm>
            <a:off x="8368715" y="921881"/>
            <a:ext cx="914400" cy="612648"/>
          </a:xfrm>
          <a:prstGeom prst="wedgeEllipseCallout">
            <a:avLst>
              <a:gd name="adj1" fmla="val -214945"/>
              <a:gd name="adj2" fmla="val 808749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D5</a:t>
            </a:r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7AE5B2C6-A544-403B-BE59-91F1C7281E4A}"/>
              </a:ext>
            </a:extLst>
          </p:cNvPr>
          <p:cNvSpPr/>
          <p:nvPr/>
        </p:nvSpPr>
        <p:spPr>
          <a:xfrm>
            <a:off x="594000" y="943672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4731"/>
              <a:gd name="adj4" fmla="val 146920"/>
              <a:gd name="adj5" fmla="val 710027"/>
              <a:gd name="adj6" fmla="val 34193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484308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D2B28D-4CFB-3A0C-C471-B481977EE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7</a:t>
            </a:r>
          </a:p>
        </p:txBody>
      </p:sp>
      <p:pic>
        <p:nvPicPr>
          <p:cNvPr id="3" name="Imagen 2" descr="Imagen que contiene circuito, computadora&#10;&#10;Descripción generada automáticamente">
            <a:extLst>
              <a:ext uri="{FF2B5EF4-FFF2-40B4-BE49-F238E27FC236}">
                <a16:creationId xmlns:a16="http://schemas.microsoft.com/office/drawing/2014/main" id="{EE89ED04-8942-862D-F888-F1638B2E5E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59" b="7572"/>
          <a:stretch/>
        </p:blipFill>
        <p:spPr>
          <a:xfrm>
            <a:off x="685800" y="1378800"/>
            <a:ext cx="10925155" cy="5112244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DA69D09F-23CD-E692-76A9-7F72E145A5E0}"/>
              </a:ext>
            </a:extLst>
          </p:cNvPr>
          <p:cNvSpPr/>
          <p:nvPr/>
        </p:nvSpPr>
        <p:spPr>
          <a:xfrm>
            <a:off x="581045" y="1293121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50265"/>
              <a:gd name="adj4" fmla="val 119677"/>
              <a:gd name="adj5" fmla="val 395079"/>
              <a:gd name="adj6" fmla="val 29485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417895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6845E1-8F16-C3E5-838F-DB93612D9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8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179D0A73-CFF1-AD50-BADE-11931645B1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59" b="5761"/>
          <a:stretch/>
        </p:blipFill>
        <p:spPr>
          <a:xfrm>
            <a:off x="2266950" y="243376"/>
            <a:ext cx="9951717" cy="6371248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3840DFEC-615D-D64B-F6F8-5850A1CC0950}"/>
              </a:ext>
            </a:extLst>
          </p:cNvPr>
          <p:cNvSpPr/>
          <p:nvPr/>
        </p:nvSpPr>
        <p:spPr>
          <a:xfrm>
            <a:off x="7242808" y="658875"/>
            <a:ext cx="1118795" cy="344244"/>
          </a:xfrm>
          <a:prstGeom prst="accentCallout2">
            <a:avLst>
              <a:gd name="adj1" fmla="val 64000"/>
              <a:gd name="adj2" fmla="val -7936"/>
              <a:gd name="adj3" fmla="val 65062"/>
              <a:gd name="adj4" fmla="val -58887"/>
              <a:gd name="adj5" fmla="val 429072"/>
              <a:gd name="adj6" fmla="val -2398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277102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50C8D8-B1D4-22D6-DE23-F79272443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242DC7B9-A4B8-2136-E7E2-F5AC57E975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59" b="5761"/>
          <a:stretch/>
        </p:blipFill>
        <p:spPr>
          <a:xfrm>
            <a:off x="2268000" y="244800"/>
            <a:ext cx="9952894" cy="6372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6031ECC6-08C4-6840-B91B-49143C31B94D}"/>
              </a:ext>
            </a:extLst>
          </p:cNvPr>
          <p:cNvSpPr/>
          <p:nvPr/>
        </p:nvSpPr>
        <p:spPr>
          <a:xfrm>
            <a:off x="7195290" y="794547"/>
            <a:ext cx="1118795" cy="344244"/>
          </a:xfrm>
          <a:prstGeom prst="accentCallout2">
            <a:avLst>
              <a:gd name="adj1" fmla="val 64000"/>
              <a:gd name="adj2" fmla="val -7936"/>
              <a:gd name="adj3" fmla="val 65062"/>
              <a:gd name="adj4" fmla="val -58887"/>
              <a:gd name="adj5" fmla="val 375177"/>
              <a:gd name="adj6" fmla="val -21736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4119970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D6FD73-D994-F0BC-C971-6860A9EE7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10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03146137-4703-B46A-065C-86C88528CB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59" b="6318"/>
          <a:stretch/>
        </p:blipFill>
        <p:spPr>
          <a:xfrm>
            <a:off x="2268000" y="244800"/>
            <a:ext cx="9886080" cy="637200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860767BB-4DCD-4E11-4DAB-489CAD8D4E27}"/>
              </a:ext>
            </a:extLst>
          </p:cNvPr>
          <p:cNvSpPr/>
          <p:nvPr/>
        </p:nvSpPr>
        <p:spPr>
          <a:xfrm>
            <a:off x="7061940" y="830997"/>
            <a:ext cx="1118795" cy="344244"/>
          </a:xfrm>
          <a:prstGeom prst="accentCallout2">
            <a:avLst>
              <a:gd name="adj1" fmla="val 64000"/>
              <a:gd name="adj2" fmla="val -7936"/>
              <a:gd name="adj3" fmla="val 65062"/>
              <a:gd name="adj4" fmla="val -58887"/>
              <a:gd name="adj5" fmla="val 336681"/>
              <a:gd name="adj6" fmla="val -191302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C7874358-8298-FD4F-C87C-6F2956ADEBAD}"/>
              </a:ext>
            </a:extLst>
          </p:cNvPr>
          <p:cNvSpPr/>
          <p:nvPr/>
        </p:nvSpPr>
        <p:spPr>
          <a:xfrm>
            <a:off x="9924000" y="1492139"/>
            <a:ext cx="914400" cy="612648"/>
          </a:xfrm>
          <a:prstGeom prst="wedgeEllipseCallout">
            <a:avLst>
              <a:gd name="adj1" fmla="val -163450"/>
              <a:gd name="adj2" fmla="val 730674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D10</a:t>
            </a:r>
          </a:p>
        </p:txBody>
      </p:sp>
    </p:spTree>
    <p:extLst>
      <p:ext uri="{BB962C8B-B14F-4D97-AF65-F5344CB8AC3E}">
        <p14:creationId xmlns:p14="http://schemas.microsoft.com/office/powerpoint/2010/main" val="1725451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E8AF8-4876-547E-7F7C-07C46D0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E1132-F799-769D-92FE-B576F59FC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sz="2400" dirty="0"/>
              <a:t>Dar doble clic en el icono del escritorio que dice Arduino IDE, para abrir el programa. </a:t>
            </a:r>
          </a:p>
          <a:p>
            <a:endParaRPr lang="es-MX" dirty="0"/>
          </a:p>
        </p:txBody>
      </p:sp>
      <p:pic>
        <p:nvPicPr>
          <p:cNvPr id="5" name="Imagen 4" descr="Imagen que contiene señal, dibujo&#10;&#10;Descripción generada automáticamente">
            <a:extLst>
              <a:ext uri="{FF2B5EF4-FFF2-40B4-BE49-F238E27FC236}">
                <a16:creationId xmlns:a16="http://schemas.microsoft.com/office/drawing/2014/main" id="{ACE9267A-67D1-18AC-F580-93C700F0D74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4222" y="2460210"/>
            <a:ext cx="2623556" cy="193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410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s-MX" sz="2400" dirty="0"/>
              <a:t>Escribir arriba de las variables el siguiente código.</a:t>
            </a:r>
          </a:p>
          <a:p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C742E10-20ED-BE96-1DCA-00CB5B79313C}"/>
              </a:ext>
            </a:extLst>
          </p:cNvPr>
          <p:cNvSpPr txBox="1"/>
          <p:nvPr/>
        </p:nvSpPr>
        <p:spPr>
          <a:xfrm>
            <a:off x="626253" y="2852257"/>
            <a:ext cx="10939493" cy="115348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/>
              <a:t>#include &lt;</a:t>
            </a:r>
            <a:r>
              <a:rPr lang="es-MX" sz="2400" dirty="0" err="1"/>
              <a:t>Servo.h</a:t>
            </a:r>
            <a:r>
              <a:rPr lang="es-MX" sz="2400" dirty="0"/>
              <a:t>&gt;               	// incluimos la librería del servomotor</a:t>
            </a:r>
          </a:p>
        </p:txBody>
      </p:sp>
    </p:spTree>
    <p:extLst>
      <p:ext uri="{BB962C8B-B14F-4D97-AF65-F5344CB8AC3E}">
        <p14:creationId xmlns:p14="http://schemas.microsoft.com/office/powerpoint/2010/main" val="3707729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D13A7-3DEC-9C53-BCD7-5AA34259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CA2D2-F867-8288-8F40-1352CBE5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800" dirty="0"/>
              <a:t>Aprendizaje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Objetivo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Forma de trabajo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Componentes necesarios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Conexiones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800" dirty="0"/>
              <a:t>Programación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25750138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s-MX" sz="2400" dirty="0"/>
              <a:t>Escribir arriba del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8B7A290-90E9-C3D2-3AFA-9EA950216559}"/>
              </a:ext>
            </a:extLst>
          </p:cNvPr>
          <p:cNvSpPr txBox="1"/>
          <p:nvPr/>
        </p:nvSpPr>
        <p:spPr>
          <a:xfrm>
            <a:off x="626253" y="2705453"/>
            <a:ext cx="10939493" cy="206153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int</a:t>
            </a:r>
            <a:r>
              <a:rPr lang="es-MX" sz="2400" dirty="0"/>
              <a:t> </a:t>
            </a:r>
            <a:r>
              <a:rPr lang="es-MX" sz="2400" dirty="0" err="1"/>
              <a:t>boton</a:t>
            </a:r>
            <a:r>
              <a:rPr lang="es-MX" sz="2400" dirty="0"/>
              <a:t> = 5;                              	// creamos una variable para el botón                            </a:t>
            </a:r>
          </a:p>
          <a:p>
            <a:r>
              <a:rPr lang="es-MX" sz="2400" dirty="0"/>
              <a:t>Servo servomotor;                           	// creamos un objeto tipo Servo</a:t>
            </a:r>
          </a:p>
        </p:txBody>
      </p:sp>
    </p:spTree>
    <p:extLst>
      <p:ext uri="{BB962C8B-B14F-4D97-AF65-F5344CB8AC3E}">
        <p14:creationId xmlns:p14="http://schemas.microsoft.com/office/powerpoint/2010/main" val="2998384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s-MX" sz="2400" dirty="0"/>
              <a:t>Escribir en el “</a:t>
            </a:r>
            <a:r>
              <a:rPr lang="es-MX" sz="2400" dirty="0" err="1"/>
              <a:t>setup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EB1F43E-79D3-81C7-868B-3D2F7A1AE3C8}"/>
              </a:ext>
            </a:extLst>
          </p:cNvPr>
          <p:cNvSpPr txBox="1"/>
          <p:nvPr/>
        </p:nvSpPr>
        <p:spPr>
          <a:xfrm>
            <a:off x="626253" y="2697321"/>
            <a:ext cx="10939493" cy="302921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400" dirty="0" err="1"/>
              <a:t>void</a:t>
            </a:r>
            <a:r>
              <a:rPr lang="es-MX" sz="2400" dirty="0"/>
              <a:t> </a:t>
            </a:r>
            <a:r>
              <a:rPr lang="es-MX" sz="2400" dirty="0" err="1"/>
              <a:t>setup</a:t>
            </a:r>
            <a:r>
              <a:rPr lang="es-MX" sz="2400" dirty="0"/>
              <a:t>() {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pinMode</a:t>
            </a:r>
            <a:r>
              <a:rPr lang="es-MX" sz="2400" dirty="0"/>
              <a:t>(</a:t>
            </a:r>
            <a:r>
              <a:rPr lang="es-MX" sz="2400" dirty="0" err="1"/>
              <a:t>boton</a:t>
            </a:r>
            <a:r>
              <a:rPr lang="es-MX" sz="2400" dirty="0"/>
              <a:t>, INPUT);                    	// declaramos el pin 5 como entrada</a:t>
            </a:r>
          </a:p>
          <a:p>
            <a:r>
              <a:rPr lang="es-MX" sz="2400" dirty="0"/>
              <a:t>  </a:t>
            </a:r>
            <a:r>
              <a:rPr lang="es-MX" sz="2400" dirty="0" err="1"/>
              <a:t>servomotor.attach</a:t>
            </a:r>
            <a:r>
              <a:rPr lang="es-MX" sz="2400" dirty="0"/>
              <a:t>(10);                    	// asignamos el pin 10 al servomotor</a:t>
            </a:r>
          </a:p>
          <a:p>
            <a:endParaRPr lang="es-MX" sz="2400" dirty="0"/>
          </a:p>
          <a:p>
            <a:r>
              <a:rPr lang="es-MX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867893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330506"/>
            <a:ext cx="11112000" cy="5987493"/>
          </a:xfrm>
        </p:spPr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s-MX" sz="2400" dirty="0"/>
              <a:t>Escribir en el “</a:t>
            </a:r>
            <a:r>
              <a:rPr lang="es-MX" sz="2400" dirty="0" err="1"/>
              <a:t>loop</a:t>
            </a:r>
            <a:r>
              <a:rPr lang="es-MX" sz="2400" dirty="0"/>
              <a:t>” el siguiente código.</a:t>
            </a:r>
          </a:p>
          <a:p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B0D6B3F-6F4E-3C84-FD20-1B0C503B39AD}"/>
              </a:ext>
            </a:extLst>
          </p:cNvPr>
          <p:cNvSpPr txBox="1"/>
          <p:nvPr/>
        </p:nvSpPr>
        <p:spPr>
          <a:xfrm>
            <a:off x="626253" y="1344263"/>
            <a:ext cx="10939493" cy="416947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s-MX" sz="2000" dirty="0" err="1"/>
              <a:t>void</a:t>
            </a:r>
            <a:r>
              <a:rPr lang="es-MX" sz="2000" dirty="0"/>
              <a:t> </a:t>
            </a:r>
            <a:r>
              <a:rPr lang="es-MX" sz="2000" dirty="0" err="1"/>
              <a:t>loop</a:t>
            </a:r>
            <a:r>
              <a:rPr lang="es-MX" sz="2000" dirty="0"/>
              <a:t>() {</a:t>
            </a:r>
          </a:p>
          <a:p>
            <a:r>
              <a:rPr lang="es-MX" sz="2000" dirty="0"/>
              <a:t>  </a:t>
            </a:r>
            <a:r>
              <a:rPr lang="es-MX" sz="2000" dirty="0" err="1"/>
              <a:t>if</a:t>
            </a:r>
            <a:r>
              <a:rPr lang="es-MX" sz="2000" dirty="0"/>
              <a:t>(</a:t>
            </a:r>
            <a:r>
              <a:rPr lang="es-MX" sz="2000" dirty="0" err="1"/>
              <a:t>digitalRead</a:t>
            </a:r>
            <a:r>
              <a:rPr lang="es-MX" sz="2000" dirty="0"/>
              <a:t>(</a:t>
            </a:r>
            <a:r>
              <a:rPr lang="es-MX" sz="2000" dirty="0" err="1"/>
              <a:t>boton</a:t>
            </a:r>
            <a:r>
              <a:rPr lang="es-MX" sz="2000" dirty="0"/>
              <a:t>) == HIGH){       	// si el botón está presionado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for</a:t>
            </a:r>
            <a:r>
              <a:rPr lang="es-MX" sz="2000" dirty="0"/>
              <a:t>(</a:t>
            </a:r>
            <a:r>
              <a:rPr lang="es-MX" sz="2000" dirty="0" err="1"/>
              <a:t>int</a:t>
            </a:r>
            <a:r>
              <a:rPr lang="es-MX" sz="2000" dirty="0"/>
              <a:t> </a:t>
            </a:r>
            <a:r>
              <a:rPr lang="es-MX" sz="2000" dirty="0" err="1"/>
              <a:t>pos</a:t>
            </a:r>
            <a:r>
              <a:rPr lang="es-MX" sz="2000" dirty="0"/>
              <a:t> = 0; </a:t>
            </a:r>
            <a:r>
              <a:rPr lang="es-MX" sz="2000" dirty="0" err="1"/>
              <a:t>pos</a:t>
            </a:r>
            <a:r>
              <a:rPr lang="es-MX" sz="2000" dirty="0"/>
              <a:t> &lt; 180; </a:t>
            </a:r>
            <a:r>
              <a:rPr lang="es-MX" sz="2000" dirty="0" err="1"/>
              <a:t>pos</a:t>
            </a:r>
            <a:r>
              <a:rPr lang="es-MX" sz="2000" dirty="0"/>
              <a:t>++){   	// repetimos el ciclo 180 veces </a:t>
            </a:r>
          </a:p>
          <a:p>
            <a:r>
              <a:rPr lang="es-MX" sz="2000" dirty="0"/>
              <a:t>      </a:t>
            </a:r>
            <a:r>
              <a:rPr lang="es-MX" sz="2000" dirty="0" err="1"/>
              <a:t>servomotor.write</a:t>
            </a:r>
            <a:r>
              <a:rPr lang="es-MX" sz="2000" dirty="0"/>
              <a:t>(</a:t>
            </a:r>
            <a:r>
              <a:rPr lang="es-MX" sz="2000" dirty="0" err="1"/>
              <a:t>pos</a:t>
            </a:r>
            <a:r>
              <a:rPr lang="es-MX" sz="2000" dirty="0"/>
              <a:t>);                	// colocamos el servomotor en determinada posición</a:t>
            </a:r>
          </a:p>
          <a:p>
            <a:r>
              <a:rPr lang="es-MX" sz="2000" dirty="0"/>
              <a:t>      </a:t>
            </a:r>
            <a:r>
              <a:rPr lang="es-MX" sz="2000" dirty="0" err="1"/>
              <a:t>delay</a:t>
            </a:r>
            <a:r>
              <a:rPr lang="es-MX" sz="2000" dirty="0"/>
              <a:t>(100);                           	// esperamos 0.1 segundos</a:t>
            </a:r>
          </a:p>
          <a:p>
            <a:r>
              <a:rPr lang="es-MX" sz="2000" dirty="0"/>
              <a:t>    }</a:t>
            </a:r>
          </a:p>
          <a:p>
            <a:r>
              <a:rPr lang="es-MX" sz="2000" dirty="0"/>
              <a:t>  } </a:t>
            </a:r>
            <a:r>
              <a:rPr lang="es-MX" sz="2000" dirty="0" err="1"/>
              <a:t>else</a:t>
            </a:r>
            <a:r>
              <a:rPr lang="es-MX" sz="2000" dirty="0"/>
              <a:t> {                                  		// si el botón no está presionado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servomotor.write</a:t>
            </a:r>
            <a:r>
              <a:rPr lang="es-MX" sz="2000" dirty="0"/>
              <a:t>(0);               	// colocamos el servomotor a 0 grados</a:t>
            </a:r>
          </a:p>
          <a:p>
            <a:r>
              <a:rPr lang="es-MX" sz="2000" dirty="0"/>
              <a:t>    </a:t>
            </a:r>
            <a:r>
              <a:rPr lang="es-MX" sz="2000" dirty="0" err="1"/>
              <a:t>delay</a:t>
            </a:r>
            <a:r>
              <a:rPr lang="es-MX" sz="2000" dirty="0"/>
              <a:t>(50);                             	// esperamos 0.005 segundos</a:t>
            </a:r>
          </a:p>
          <a:p>
            <a:r>
              <a:rPr lang="es-MX" sz="2000" dirty="0"/>
              <a:t>  }</a:t>
            </a:r>
          </a:p>
          <a:p>
            <a:r>
              <a:rPr lang="es-MX" sz="2000" dirty="0"/>
              <a:t>  </a:t>
            </a:r>
          </a:p>
          <a:p>
            <a:r>
              <a:rPr lang="es-MX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545805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MX" sz="2400" dirty="0"/>
              <a:t>Guardar </a:t>
            </a:r>
            <a:r>
              <a:rPr lang="es-MX" dirty="0"/>
              <a:t>y asignar un nombre al archivo.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73DEACCF-7D24-94BE-CC61-45F2B69DB79B}"/>
              </a:ext>
            </a:extLst>
          </p:cNvPr>
          <p:cNvGrpSpPr/>
          <p:nvPr/>
        </p:nvGrpSpPr>
        <p:grpSpPr>
          <a:xfrm>
            <a:off x="3071052" y="2589974"/>
            <a:ext cx="6049895" cy="3083149"/>
            <a:chOff x="1948806" y="2336586"/>
            <a:chExt cx="6049895" cy="3083149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82FDF6A1-CE87-5949-637F-EA4A3BCFA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4"/>
            <a:stretch/>
          </p:blipFill>
          <p:spPr>
            <a:xfrm>
              <a:off x="4569973" y="2336586"/>
              <a:ext cx="3428728" cy="308314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7" name="Globo: línea doblada con barra de énfasis 6">
              <a:extLst>
                <a:ext uri="{FF2B5EF4-FFF2-40B4-BE49-F238E27FC236}">
                  <a16:creationId xmlns:a16="http://schemas.microsoft.com/office/drawing/2014/main" id="{6BDE299E-6DC4-5AD8-393E-AC0BDF7D4C36}"/>
                </a:ext>
              </a:extLst>
            </p:cNvPr>
            <p:cNvSpPr/>
            <p:nvPr/>
          </p:nvSpPr>
          <p:spPr>
            <a:xfrm>
              <a:off x="1948806" y="3295332"/>
              <a:ext cx="1118795" cy="582828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04191"/>
                <a:gd name="adj6" fmla="val 230201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Guardar como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5460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7"/>
            </a:pPr>
            <a:r>
              <a:rPr lang="es-MX" sz="2400" dirty="0"/>
              <a:t>Conectar cable USB al Arduino y a la computadora.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5EC3410-73D9-555E-2DA7-0579FB660FE3}"/>
              </a:ext>
            </a:extLst>
          </p:cNvPr>
          <p:cNvGrpSpPr/>
          <p:nvPr/>
        </p:nvGrpSpPr>
        <p:grpSpPr>
          <a:xfrm>
            <a:off x="756298" y="2044615"/>
            <a:ext cx="10980154" cy="2768770"/>
            <a:chOff x="870708" y="2619380"/>
            <a:chExt cx="10980154" cy="2768770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562ECC6B-CAE6-89FC-E37B-270B5C488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70708" y="2619380"/>
              <a:ext cx="2340000" cy="234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88A6887-5A07-FA81-7988-5EB30645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15731" y="3092187"/>
              <a:ext cx="1804500" cy="1394386"/>
            </a:xfrm>
            <a:prstGeom prst="rect">
              <a:avLst/>
            </a:prstGeom>
          </p:spPr>
        </p:pic>
        <p:pic>
          <p:nvPicPr>
            <p:cNvPr id="8" name="Imagen 7" descr="Teclado de computadora&#10;&#10;Descripción generada automáticamente">
              <a:extLst>
                <a:ext uri="{FF2B5EF4-FFF2-40B4-BE49-F238E27FC236}">
                  <a16:creationId xmlns:a16="http://schemas.microsoft.com/office/drawing/2014/main" id="{1F458DA8-CFA5-82D9-53C6-A0072BAC0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896"/>
            <a:stretch/>
          </p:blipFill>
          <p:spPr>
            <a:xfrm>
              <a:off x="7297873" y="2823520"/>
              <a:ext cx="4552989" cy="25646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427FC122-74B2-5260-F63E-9724A4D98842}"/>
                </a:ext>
              </a:extLst>
            </p:cNvPr>
            <p:cNvCxnSpPr>
              <a:cxnSpLocks/>
            </p:cNvCxnSpPr>
            <p:nvPr/>
          </p:nvCxnSpPr>
          <p:spPr>
            <a:xfrm>
              <a:off x="6349052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907CCD8C-97DA-292B-33BD-9529A4CCC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4343" y="4105835"/>
              <a:ext cx="720000" cy="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E3F8BB9-CC65-FE46-21D0-E20BE2A743FD}"/>
                </a:ext>
              </a:extLst>
            </p:cNvPr>
            <p:cNvSpPr/>
            <p:nvPr/>
          </p:nvSpPr>
          <p:spPr>
            <a:xfrm>
              <a:off x="8939605" y="3911758"/>
              <a:ext cx="1080000" cy="1080000"/>
            </a:xfrm>
            <a:prstGeom prst="ellipse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0228227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8"/>
            </a:pPr>
            <a:r>
              <a:rPr lang="es-MX" dirty="0"/>
              <a:t>S</a:t>
            </a:r>
            <a:r>
              <a:rPr lang="es-MX" sz="2400" dirty="0"/>
              <a:t>eleccionar la placa con la que se está trabajando y el puerto al que está conectada en la pestaña de “Herramientas”.</a:t>
            </a:r>
          </a:p>
          <a:p>
            <a:endParaRPr lang="es-MX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39D10306-B54D-7729-B879-2A8DA1374007}"/>
              </a:ext>
            </a:extLst>
          </p:cNvPr>
          <p:cNvGrpSpPr/>
          <p:nvPr/>
        </p:nvGrpSpPr>
        <p:grpSpPr>
          <a:xfrm>
            <a:off x="1381836" y="2361833"/>
            <a:ext cx="9428327" cy="3600000"/>
            <a:chOff x="1669252" y="1590652"/>
            <a:chExt cx="9428327" cy="3600000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C2CF8F99-2536-5A5B-5FA0-7A2521B08455}"/>
                </a:ext>
              </a:extLst>
            </p:cNvPr>
            <p:cNvGrpSpPr/>
            <p:nvPr/>
          </p:nvGrpSpPr>
          <p:grpSpPr>
            <a:xfrm>
              <a:off x="3399592" y="1590652"/>
              <a:ext cx="6438471" cy="3600000"/>
              <a:chOff x="3785182" y="1782457"/>
              <a:chExt cx="6438471" cy="3600000"/>
            </a:xfrm>
          </p:grpSpPr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8EB7A0E5-1EC0-5A13-B05E-F03CAE2C8D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6011" t="18795" r="28949" b="39726"/>
              <a:stretch/>
            </p:blipFill>
            <p:spPr>
              <a:xfrm>
                <a:off x="3785182" y="1782457"/>
                <a:ext cx="4865872" cy="3600000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16C47A72-C571-3605-3F0E-3A2E813F4B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0148" t="45944" r="18909" b="43775"/>
              <a:stretch/>
            </p:blipFill>
            <p:spPr>
              <a:xfrm>
                <a:off x="8651054" y="4152275"/>
                <a:ext cx="1572599" cy="923361"/>
              </a:xfrm>
              <a:prstGeom prst="rect">
                <a:avLst/>
              </a:prstGeom>
            </p:spPr>
          </p:pic>
        </p:grpSp>
        <p:sp>
          <p:nvSpPr>
            <p:cNvPr id="10" name="Globo: línea doblada con barra de énfasis 9">
              <a:extLst>
                <a:ext uri="{FF2B5EF4-FFF2-40B4-BE49-F238E27FC236}">
                  <a16:creationId xmlns:a16="http://schemas.microsoft.com/office/drawing/2014/main" id="{039F5F40-E917-C79C-7682-0FF8A13A4E69}"/>
                </a:ext>
              </a:extLst>
            </p:cNvPr>
            <p:cNvSpPr/>
            <p:nvPr/>
          </p:nvSpPr>
          <p:spPr>
            <a:xfrm>
              <a:off x="1669252" y="3012859"/>
              <a:ext cx="1443604" cy="416141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190942"/>
                <a:gd name="adj6" fmla="val 24746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Placa</a:t>
              </a:r>
            </a:p>
          </p:txBody>
        </p:sp>
        <p:sp>
          <p:nvSpPr>
            <p:cNvPr id="11" name="Globo: línea doblada con barra de énfasis 10">
              <a:extLst>
                <a:ext uri="{FF2B5EF4-FFF2-40B4-BE49-F238E27FC236}">
                  <a16:creationId xmlns:a16="http://schemas.microsoft.com/office/drawing/2014/main" id="{D9E7588F-29B6-C37C-7B12-0A52AC48A3CB}"/>
                </a:ext>
              </a:extLst>
            </p:cNvPr>
            <p:cNvSpPr/>
            <p:nvPr/>
          </p:nvSpPr>
          <p:spPr>
            <a:xfrm>
              <a:off x="9896949" y="4028636"/>
              <a:ext cx="1200630" cy="393514"/>
            </a:xfrm>
            <a:prstGeom prst="accentCallout2">
              <a:avLst>
                <a:gd name="adj1" fmla="val 45384"/>
                <a:gd name="adj2" fmla="val -4505"/>
                <a:gd name="adj3" fmla="val 48122"/>
                <a:gd name="adj4" fmla="val -27805"/>
                <a:gd name="adj5" fmla="val 168361"/>
                <a:gd name="adj6" fmla="val -53342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Puerto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76723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7A57E-C8DB-F8C4-9456-B476EFAB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64406"/>
            <a:ext cx="11112000" cy="6053594"/>
          </a:xfrm>
        </p:spPr>
        <p:txBody>
          <a:bodyPr/>
          <a:lstStyle/>
          <a:p>
            <a:pPr marL="457200" indent="-457200">
              <a:buFont typeface="+mj-lt"/>
              <a:buAutoNum type="arabicPeriod" startAt="9"/>
            </a:pPr>
            <a:r>
              <a:rPr lang="es-MX" dirty="0"/>
              <a:t>Dar clic en “subir” y esperar a que aparezca la leyenda de “subido”.</a:t>
            </a:r>
            <a:endParaRPr lang="es-MX" sz="2400" dirty="0"/>
          </a:p>
          <a:p>
            <a:endParaRPr lang="es-MX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147C1C13-09A2-683A-F131-BC2C8768D0A7}"/>
              </a:ext>
            </a:extLst>
          </p:cNvPr>
          <p:cNvGrpSpPr/>
          <p:nvPr/>
        </p:nvGrpSpPr>
        <p:grpSpPr>
          <a:xfrm>
            <a:off x="193637" y="1058779"/>
            <a:ext cx="11804725" cy="5154225"/>
            <a:chOff x="193637" y="1213015"/>
            <a:chExt cx="11804725" cy="5154225"/>
          </a:xfrm>
        </p:grpSpPr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864771B9-BCEA-8560-8FD7-A1BEC7773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2426731" y="1588857"/>
              <a:ext cx="3173386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F03EC014-FC7C-B85C-9A3F-038043FB2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118"/>
            <a:stretch/>
          </p:blipFill>
          <p:spPr>
            <a:xfrm>
              <a:off x="5912313" y="1588857"/>
              <a:ext cx="3185620" cy="39195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7" name="Globo: línea doblada con barra de énfasis 16">
              <a:extLst>
                <a:ext uri="{FF2B5EF4-FFF2-40B4-BE49-F238E27FC236}">
                  <a16:creationId xmlns:a16="http://schemas.microsoft.com/office/drawing/2014/main" id="{68CA142C-E133-9B63-9C81-025D755519C9}"/>
                </a:ext>
              </a:extLst>
            </p:cNvPr>
            <p:cNvSpPr/>
            <p:nvPr/>
          </p:nvSpPr>
          <p:spPr>
            <a:xfrm>
              <a:off x="193638" y="1213015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0294"/>
                <a:gd name="adj4" fmla="val 117468"/>
                <a:gd name="adj5" fmla="val 69699"/>
                <a:gd name="adj6" fmla="val 142309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Clic en “subir” para cargar programa</a:t>
              </a:r>
            </a:p>
          </p:txBody>
        </p:sp>
        <p:sp>
          <p:nvSpPr>
            <p:cNvPr id="18" name="Globo: línea doblada con barra de énfasis 17">
              <a:extLst>
                <a:ext uri="{FF2B5EF4-FFF2-40B4-BE49-F238E27FC236}">
                  <a16:creationId xmlns:a16="http://schemas.microsoft.com/office/drawing/2014/main" id="{E9931621-99F5-7F4E-072B-13F6F299D7D0}"/>
                </a:ext>
              </a:extLst>
            </p:cNvPr>
            <p:cNvSpPr/>
            <p:nvPr/>
          </p:nvSpPr>
          <p:spPr>
            <a:xfrm>
              <a:off x="9571631" y="2040678"/>
              <a:ext cx="2426731" cy="1731981"/>
            </a:xfrm>
            <a:prstGeom prst="accentCallout2">
              <a:avLst>
                <a:gd name="adj1" fmla="val 50447"/>
                <a:gd name="adj2" fmla="val -7462"/>
                <a:gd name="adj3" fmla="val 51960"/>
                <a:gd name="adj4" fmla="val -34902"/>
                <a:gd name="adj5" fmla="val 147277"/>
                <a:gd name="adj6" fmla="val -13660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Una vez que aparezca “subido”, significa que se cargó el programa correctamente en el Arduino</a:t>
              </a:r>
            </a:p>
          </p:txBody>
        </p:sp>
        <p:sp>
          <p:nvSpPr>
            <p:cNvPr id="19" name="Globo: línea doblada con barra de énfasis 18">
              <a:extLst>
                <a:ext uri="{FF2B5EF4-FFF2-40B4-BE49-F238E27FC236}">
                  <a16:creationId xmlns:a16="http://schemas.microsoft.com/office/drawing/2014/main" id="{002B5D85-7C43-F625-2655-FD1F8FA07A00}"/>
                </a:ext>
              </a:extLst>
            </p:cNvPr>
            <p:cNvSpPr/>
            <p:nvPr/>
          </p:nvSpPr>
          <p:spPr>
            <a:xfrm>
              <a:off x="193637" y="5337998"/>
              <a:ext cx="1749397" cy="1029242"/>
            </a:xfrm>
            <a:prstGeom prst="accentCallout2">
              <a:avLst>
                <a:gd name="adj1" fmla="val 48601"/>
                <a:gd name="adj2" fmla="val 106961"/>
                <a:gd name="adj3" fmla="val 51339"/>
                <a:gd name="adj4" fmla="val 135301"/>
                <a:gd name="adj5" fmla="val -62466"/>
                <a:gd name="adj6" fmla="val 261323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Esperar a que la barra de estado se llene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062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5CBFF-70D1-9194-F4DD-A0603205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Aprendizaje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FB597-8ACA-2400-569F-76C59C42C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Desarrollar habilidades de trabajo en equipo y comunicación.</a:t>
            </a:r>
          </a:p>
          <a:p>
            <a:r>
              <a:rPr lang="es-MX" dirty="0"/>
              <a:t>Identificar y conectar de manera adecuada los componentes que forman parte del circuito.</a:t>
            </a:r>
          </a:p>
          <a:p>
            <a:r>
              <a:rPr lang="es-MX" dirty="0"/>
              <a:t>Comprender el funcionamiento básico de cada uno de los componentes y su papel dentro del circuito.</a:t>
            </a:r>
          </a:p>
          <a:p>
            <a:r>
              <a:rPr lang="es-MX" dirty="0"/>
              <a:t>Comprender la lógica de programación de cada uno de los bloques y construir un conjunto de instrucciones para completar el programa que se cargará en la tarjeta Arduino.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991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E66BB-7836-16C5-483E-FA49CED96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C7282-4C47-1153-4329-BE4341224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36895"/>
            <a:ext cx="3741544" cy="4781104"/>
          </a:xfrm>
        </p:spPr>
        <p:txBody>
          <a:bodyPr/>
          <a:lstStyle/>
          <a:p>
            <a:r>
              <a:rPr lang="es-MX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Hacer girar el eje del servomotor progresivamente al presionar un botón pulsador, y que regrese a su posición original al momento de terminar el recorrido.</a:t>
            </a:r>
          </a:p>
          <a:p>
            <a:endParaRPr lang="es-MX" dirty="0"/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5DAC6C2B-8440-69D8-FD12-A4B91E019AB6}"/>
              </a:ext>
            </a:extLst>
          </p:cNvPr>
          <p:cNvGrpSpPr/>
          <p:nvPr/>
        </p:nvGrpSpPr>
        <p:grpSpPr>
          <a:xfrm>
            <a:off x="4977073" y="806825"/>
            <a:ext cx="6595818" cy="5106378"/>
            <a:chOff x="3836762" y="1332523"/>
            <a:chExt cx="6595818" cy="5106378"/>
          </a:xfrm>
        </p:grpSpPr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396BF0C2-B0B7-1D0E-C4DB-7E847587F9D8}"/>
                </a:ext>
              </a:extLst>
            </p:cNvPr>
            <p:cNvSpPr/>
            <p:nvPr/>
          </p:nvSpPr>
          <p:spPr>
            <a:xfrm>
              <a:off x="3836762" y="1332523"/>
              <a:ext cx="6595818" cy="5106378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32" name="Grupo 31">
              <a:extLst>
                <a:ext uri="{FF2B5EF4-FFF2-40B4-BE49-F238E27FC236}">
                  <a16:creationId xmlns:a16="http://schemas.microsoft.com/office/drawing/2014/main" id="{7FF90C6E-8B15-9AC7-E552-F8F709C1A1FE}"/>
                </a:ext>
              </a:extLst>
            </p:cNvPr>
            <p:cNvGrpSpPr/>
            <p:nvPr/>
          </p:nvGrpSpPr>
          <p:grpSpPr>
            <a:xfrm>
              <a:off x="4917813" y="4992392"/>
              <a:ext cx="773295" cy="1289648"/>
              <a:chOff x="1771062" y="3927068"/>
              <a:chExt cx="1221785" cy="2037608"/>
            </a:xfrm>
          </p:grpSpPr>
          <p:pic>
            <p:nvPicPr>
              <p:cNvPr id="72" name="Imagen 71">
                <a:extLst>
                  <a:ext uri="{FF2B5EF4-FFF2-40B4-BE49-F238E27FC236}">
                    <a16:creationId xmlns:a16="http://schemas.microsoft.com/office/drawing/2014/main" id="{A918449A-D9E2-5879-A159-34FE6F7AC8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1908164" y="3927068"/>
                <a:ext cx="1027096" cy="1135173"/>
              </a:xfrm>
              <a:prstGeom prst="rect">
                <a:avLst/>
              </a:prstGeom>
            </p:spPr>
          </p:pic>
          <p:pic>
            <p:nvPicPr>
              <p:cNvPr id="73" name="Imagen 72">
                <a:extLst>
                  <a:ext uri="{FF2B5EF4-FFF2-40B4-BE49-F238E27FC236}">
                    <a16:creationId xmlns:a16="http://schemas.microsoft.com/office/drawing/2014/main" id="{43CB3655-FBF0-1024-35B0-D9A3F3F225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13509133">
                <a:off x="1650440" y="4622269"/>
                <a:ext cx="1463029" cy="1221785"/>
              </a:xfrm>
              <a:prstGeom prst="rect">
                <a:avLst/>
              </a:prstGeom>
            </p:spPr>
          </p:pic>
        </p:grp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85636527-65E5-F178-3434-7F0B57C535C0}"/>
                </a:ext>
              </a:extLst>
            </p:cNvPr>
            <p:cNvSpPr txBox="1"/>
            <p:nvPr/>
          </p:nvSpPr>
          <p:spPr>
            <a:xfrm>
              <a:off x="3836762" y="4049786"/>
              <a:ext cx="48923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400" dirty="0">
                  <a:latin typeface="Arial Rounded MT Bold" panose="020F0704030504030204" pitchFamily="34" charset="0"/>
                </a:rPr>
                <a:t>0°</a:t>
              </a:r>
            </a:p>
          </p:txBody>
        </p:sp>
        <p:grpSp>
          <p:nvGrpSpPr>
            <p:cNvPr id="48" name="Grupo 47">
              <a:extLst>
                <a:ext uri="{FF2B5EF4-FFF2-40B4-BE49-F238E27FC236}">
                  <a16:creationId xmlns:a16="http://schemas.microsoft.com/office/drawing/2014/main" id="{C2AD3CD0-C4EF-2361-E953-31588D25D08A}"/>
                </a:ext>
              </a:extLst>
            </p:cNvPr>
            <p:cNvGrpSpPr/>
            <p:nvPr/>
          </p:nvGrpSpPr>
          <p:grpSpPr>
            <a:xfrm>
              <a:off x="7335874" y="2116089"/>
              <a:ext cx="2411789" cy="738000"/>
              <a:chOff x="6792534" y="2116089"/>
              <a:chExt cx="2411789" cy="738000"/>
            </a:xfrm>
          </p:grpSpPr>
          <p:pic>
            <p:nvPicPr>
              <p:cNvPr id="70" name="Imagen 69" descr="Imagen que contiene dibujo, espejo, ventana&#10;&#10;Descripción generada automáticamente">
                <a:extLst>
                  <a:ext uri="{FF2B5EF4-FFF2-40B4-BE49-F238E27FC236}">
                    <a16:creationId xmlns:a16="http://schemas.microsoft.com/office/drawing/2014/main" id="{91F0BF69-06DE-42D3-29E7-A1EFA6C0E8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120799" y="2116089"/>
                <a:ext cx="2083524" cy="738000"/>
              </a:xfrm>
              <a:prstGeom prst="rect">
                <a:avLst/>
              </a:prstGeom>
            </p:spPr>
          </p:pic>
          <p:cxnSp>
            <p:nvCxnSpPr>
              <p:cNvPr id="71" name="Conector recto 70">
                <a:extLst>
                  <a:ext uri="{FF2B5EF4-FFF2-40B4-BE49-F238E27FC236}">
                    <a16:creationId xmlns:a16="http://schemas.microsoft.com/office/drawing/2014/main" id="{A811E79D-E44A-8417-2125-362FCA249A8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92534" y="2485089"/>
                <a:ext cx="2160000" cy="0"/>
              </a:xfrm>
              <a:prstGeom prst="line">
                <a:avLst/>
              </a:prstGeom>
              <a:ln w="25400">
                <a:solidFill>
                  <a:srgbClr val="C0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CuadroTexto 48">
              <a:extLst>
                <a:ext uri="{FF2B5EF4-FFF2-40B4-BE49-F238E27FC236}">
                  <a16:creationId xmlns:a16="http://schemas.microsoft.com/office/drawing/2014/main" id="{445E8451-AAD6-50FC-A598-8E9E35661F14}"/>
                </a:ext>
              </a:extLst>
            </p:cNvPr>
            <p:cNvSpPr txBox="1"/>
            <p:nvPr/>
          </p:nvSpPr>
          <p:spPr>
            <a:xfrm>
              <a:off x="8435959" y="1469730"/>
              <a:ext cx="8547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400" dirty="0">
                  <a:latin typeface="Arial Rounded MT Bold" panose="020F0704030504030204" pitchFamily="34" charset="0"/>
                </a:rPr>
                <a:t>180°</a:t>
              </a:r>
            </a:p>
          </p:txBody>
        </p:sp>
        <p:grpSp>
          <p:nvGrpSpPr>
            <p:cNvPr id="50" name="Grupo 49">
              <a:extLst>
                <a:ext uri="{FF2B5EF4-FFF2-40B4-BE49-F238E27FC236}">
                  <a16:creationId xmlns:a16="http://schemas.microsoft.com/office/drawing/2014/main" id="{E8191320-63F2-043B-19AA-6BECCDA1120C}"/>
                </a:ext>
              </a:extLst>
            </p:cNvPr>
            <p:cNvGrpSpPr/>
            <p:nvPr/>
          </p:nvGrpSpPr>
          <p:grpSpPr>
            <a:xfrm>
              <a:off x="4384335" y="3898142"/>
              <a:ext cx="2160000" cy="770287"/>
              <a:chOff x="1579946" y="2084578"/>
              <a:chExt cx="2160000" cy="770287"/>
            </a:xfrm>
          </p:grpSpPr>
          <p:pic>
            <p:nvPicPr>
              <p:cNvPr id="66" name="Imagen 65" descr="Imagen que contiene dibujo, ventana&#10;&#10;Descripción generada automáticamente">
                <a:extLst>
                  <a:ext uri="{FF2B5EF4-FFF2-40B4-BE49-F238E27FC236}">
                    <a16:creationId xmlns:a16="http://schemas.microsoft.com/office/drawing/2014/main" id="{50B77C06-50A6-FEBE-DACC-E08AE05909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90469" y="2116089"/>
                <a:ext cx="1800000" cy="738776"/>
              </a:xfrm>
              <a:prstGeom prst="rect">
                <a:avLst/>
              </a:prstGeom>
            </p:spPr>
          </p:pic>
          <p:cxnSp>
            <p:nvCxnSpPr>
              <p:cNvPr id="67" name="Conector recto 66">
                <a:extLst>
                  <a:ext uri="{FF2B5EF4-FFF2-40B4-BE49-F238E27FC236}">
                    <a16:creationId xmlns:a16="http://schemas.microsoft.com/office/drawing/2014/main" id="{091B298E-2A2A-B39C-5537-615CB31573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579946" y="2485477"/>
                <a:ext cx="2160000" cy="0"/>
              </a:xfrm>
              <a:prstGeom prst="line">
                <a:avLst/>
              </a:prstGeom>
              <a:ln w="25400">
                <a:solidFill>
                  <a:srgbClr val="C0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8" name="Imagen 67" descr="Imagen que contiene espejo, luz&#10;&#10;Descripción generada automáticamente">
                <a:extLst>
                  <a:ext uri="{FF2B5EF4-FFF2-40B4-BE49-F238E27FC236}">
                    <a16:creationId xmlns:a16="http://schemas.microsoft.com/office/drawing/2014/main" id="{955DF2C7-2D65-58A6-77FD-608DADFE3E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email">
                <a:alphaModFix amt="5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18997809">
                <a:off x="1822230" y="2084578"/>
                <a:ext cx="1014245" cy="396000"/>
              </a:xfrm>
              <a:prstGeom prst="rect">
                <a:avLst/>
              </a:prstGeom>
            </p:spPr>
          </p:pic>
          <p:pic>
            <p:nvPicPr>
              <p:cNvPr id="69" name="Gráfico 68" descr="Flecha: giro a la izquierda">
                <a:extLst>
                  <a:ext uri="{FF2B5EF4-FFF2-40B4-BE49-F238E27FC236}">
                    <a16:creationId xmlns:a16="http://schemas.microsoft.com/office/drawing/2014/main" id="{9CF555CD-AEF1-10B7-D599-53CFCE7CB0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rot="8972282">
                <a:off x="1904428" y="2254223"/>
                <a:ext cx="432000" cy="432000"/>
              </a:xfrm>
              <a:prstGeom prst="rect">
                <a:avLst/>
              </a:prstGeom>
            </p:spPr>
          </p:pic>
        </p:grpSp>
        <p:grpSp>
          <p:nvGrpSpPr>
            <p:cNvPr id="51" name="Grupo 50">
              <a:extLst>
                <a:ext uri="{FF2B5EF4-FFF2-40B4-BE49-F238E27FC236}">
                  <a16:creationId xmlns:a16="http://schemas.microsoft.com/office/drawing/2014/main" id="{82A3DA7E-9E5C-956D-6DC9-70288ED3C14A}"/>
                </a:ext>
              </a:extLst>
            </p:cNvPr>
            <p:cNvGrpSpPr/>
            <p:nvPr/>
          </p:nvGrpSpPr>
          <p:grpSpPr>
            <a:xfrm>
              <a:off x="4332033" y="1727650"/>
              <a:ext cx="1798110" cy="1123798"/>
              <a:chOff x="4332033" y="1727650"/>
              <a:chExt cx="1798110" cy="1123798"/>
            </a:xfrm>
          </p:grpSpPr>
          <p:pic>
            <p:nvPicPr>
              <p:cNvPr id="63" name="Imagen 62">
                <a:extLst>
                  <a:ext uri="{FF2B5EF4-FFF2-40B4-BE49-F238E27FC236}">
                    <a16:creationId xmlns:a16="http://schemas.microsoft.com/office/drawing/2014/main" id="{A18D8E02-6F4C-490B-26D5-0571B079DF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332033" y="2113448"/>
                <a:ext cx="1798110" cy="738000"/>
              </a:xfrm>
              <a:prstGeom prst="rect">
                <a:avLst/>
              </a:prstGeom>
            </p:spPr>
          </p:pic>
          <p:pic>
            <p:nvPicPr>
              <p:cNvPr id="64" name="Imagen 63" descr="Imagen que contiene espejo, luz&#10;&#10;Descripción generada automáticamente">
                <a:extLst>
                  <a:ext uri="{FF2B5EF4-FFF2-40B4-BE49-F238E27FC236}">
                    <a16:creationId xmlns:a16="http://schemas.microsoft.com/office/drawing/2014/main" id="{7E9D1DC7-2C3B-A88C-335B-7545D0DB97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email">
                <a:alphaModFix amt="5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14159869">
                <a:off x="4193596" y="2036773"/>
                <a:ext cx="1014245" cy="396000"/>
              </a:xfrm>
              <a:prstGeom prst="rect">
                <a:avLst/>
              </a:prstGeom>
            </p:spPr>
          </p:pic>
          <p:pic>
            <p:nvPicPr>
              <p:cNvPr id="65" name="Gráfico 64" descr="Flecha: giro a la izquierda">
                <a:extLst>
                  <a:ext uri="{FF2B5EF4-FFF2-40B4-BE49-F238E27FC236}">
                    <a16:creationId xmlns:a16="http://schemas.microsoft.com/office/drawing/2014/main" id="{CF2E218F-A160-784F-E803-E8B5F03005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 rot="8972282">
                <a:off x="4652173" y="2263067"/>
                <a:ext cx="432000" cy="432000"/>
              </a:xfrm>
              <a:prstGeom prst="rect">
                <a:avLst/>
              </a:prstGeom>
            </p:spPr>
          </p:pic>
        </p:grpSp>
        <p:pic>
          <p:nvPicPr>
            <p:cNvPr id="52" name="Imagen 51" descr="Imagen que contiene dibujo, espejo, ventana&#10;&#10;Descripción generada automáticamente">
              <a:extLst>
                <a:ext uri="{FF2B5EF4-FFF2-40B4-BE49-F238E27FC236}">
                  <a16:creationId xmlns:a16="http://schemas.microsoft.com/office/drawing/2014/main" id="{9C016D83-74AF-46AC-76B4-95F1AF142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64139" y="3773451"/>
              <a:ext cx="2083524" cy="738000"/>
            </a:xfrm>
            <a:prstGeom prst="rect">
              <a:avLst/>
            </a:prstGeom>
          </p:spPr>
        </p:pic>
        <p:pic>
          <p:nvPicPr>
            <p:cNvPr id="53" name="Imagen 52" descr="Imagen que contiene espejo, luz&#10;&#10;Descripción generada automáticamente">
              <a:extLst>
                <a:ext uri="{FF2B5EF4-FFF2-40B4-BE49-F238E27FC236}">
                  <a16:creationId xmlns:a16="http://schemas.microsoft.com/office/drawing/2014/main" id="{5D750FA4-4A22-39E7-5C2C-B987D2D75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8997809">
              <a:off x="8198777" y="3738033"/>
              <a:ext cx="1014245" cy="396000"/>
            </a:xfrm>
            <a:prstGeom prst="rect">
              <a:avLst/>
            </a:prstGeom>
          </p:spPr>
        </p:pic>
        <p:pic>
          <p:nvPicPr>
            <p:cNvPr id="54" name="Gráfico 53" descr="Flecha: giro a la derecha">
              <a:extLst>
                <a:ext uri="{FF2B5EF4-FFF2-40B4-BE49-F238E27FC236}">
                  <a16:creationId xmlns:a16="http://schemas.microsoft.com/office/drawing/2014/main" id="{854A764E-0475-4AA8-FB27-DE1E3856C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17658297">
              <a:off x="8258450" y="3926450"/>
              <a:ext cx="432000" cy="432000"/>
            </a:xfrm>
            <a:prstGeom prst="rect">
              <a:avLst/>
            </a:prstGeom>
          </p:spPr>
        </p:pic>
        <p:grpSp>
          <p:nvGrpSpPr>
            <p:cNvPr id="55" name="Grupo 54">
              <a:extLst>
                <a:ext uri="{FF2B5EF4-FFF2-40B4-BE49-F238E27FC236}">
                  <a16:creationId xmlns:a16="http://schemas.microsoft.com/office/drawing/2014/main" id="{945250C3-ADEC-8A26-771F-6F9ED5BC5E52}"/>
                </a:ext>
              </a:extLst>
            </p:cNvPr>
            <p:cNvGrpSpPr/>
            <p:nvPr/>
          </p:nvGrpSpPr>
          <p:grpSpPr>
            <a:xfrm>
              <a:off x="7952798" y="5379249"/>
              <a:ext cx="2160000" cy="738776"/>
              <a:chOff x="1579946" y="2116089"/>
              <a:chExt cx="2160000" cy="738776"/>
            </a:xfrm>
          </p:grpSpPr>
          <p:pic>
            <p:nvPicPr>
              <p:cNvPr id="61" name="Imagen 60" descr="Imagen que contiene dibujo, ventana&#10;&#10;Descripción generada automáticamente">
                <a:extLst>
                  <a:ext uri="{FF2B5EF4-FFF2-40B4-BE49-F238E27FC236}">
                    <a16:creationId xmlns:a16="http://schemas.microsoft.com/office/drawing/2014/main" id="{433F7068-B10D-7502-65D5-1627849270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90469" y="2116089"/>
                <a:ext cx="1800000" cy="738776"/>
              </a:xfrm>
              <a:prstGeom prst="rect">
                <a:avLst/>
              </a:prstGeom>
            </p:spPr>
          </p:pic>
          <p:cxnSp>
            <p:nvCxnSpPr>
              <p:cNvPr id="62" name="Conector recto 61">
                <a:extLst>
                  <a:ext uri="{FF2B5EF4-FFF2-40B4-BE49-F238E27FC236}">
                    <a16:creationId xmlns:a16="http://schemas.microsoft.com/office/drawing/2014/main" id="{49ED6FB4-D411-CC84-DFB0-CBE13F6E9EE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579946" y="2485477"/>
                <a:ext cx="2160000" cy="0"/>
              </a:xfrm>
              <a:prstGeom prst="line">
                <a:avLst/>
              </a:prstGeom>
              <a:ln w="25400">
                <a:solidFill>
                  <a:srgbClr val="C0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CuadroTexto 55">
              <a:extLst>
                <a:ext uri="{FF2B5EF4-FFF2-40B4-BE49-F238E27FC236}">
                  <a16:creationId xmlns:a16="http://schemas.microsoft.com/office/drawing/2014/main" id="{E6A68F4E-E568-3C2E-D862-007552FEA611}"/>
                </a:ext>
              </a:extLst>
            </p:cNvPr>
            <p:cNvSpPr txBox="1"/>
            <p:nvPr/>
          </p:nvSpPr>
          <p:spPr>
            <a:xfrm>
              <a:off x="7323013" y="5541767"/>
              <a:ext cx="48923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sz="2400" dirty="0">
                  <a:latin typeface="Arial Rounded MT Bold" panose="020F0704030504030204" pitchFamily="34" charset="0"/>
                </a:rPr>
                <a:t>0°</a:t>
              </a:r>
            </a:p>
          </p:txBody>
        </p:sp>
        <p:cxnSp>
          <p:nvCxnSpPr>
            <p:cNvPr id="57" name="Conector recto de flecha 56">
              <a:extLst>
                <a:ext uri="{FF2B5EF4-FFF2-40B4-BE49-F238E27FC236}">
                  <a16:creationId xmlns:a16="http://schemas.microsoft.com/office/drawing/2014/main" id="{8549B1CB-C06C-EB0A-B0DB-88198DEF54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20507" y="3098445"/>
              <a:ext cx="0" cy="505520"/>
            </a:xfrm>
            <a:prstGeom prst="straightConnector1">
              <a:avLst/>
            </a:prstGeom>
            <a:ln w="1016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de flecha 57">
              <a:extLst>
                <a:ext uri="{FF2B5EF4-FFF2-40B4-BE49-F238E27FC236}">
                  <a16:creationId xmlns:a16="http://schemas.microsoft.com/office/drawing/2014/main" id="{DFD2A5D7-54B5-1B6A-7ABA-E1AEBF602F67}"/>
                </a:ext>
              </a:extLst>
            </p:cNvPr>
            <p:cNvCxnSpPr>
              <a:cxnSpLocks/>
            </p:cNvCxnSpPr>
            <p:nvPr/>
          </p:nvCxnSpPr>
          <p:spPr>
            <a:xfrm>
              <a:off x="6504412" y="2499424"/>
              <a:ext cx="540000" cy="0"/>
            </a:xfrm>
            <a:prstGeom prst="straightConnector1">
              <a:avLst/>
            </a:prstGeom>
            <a:ln w="1016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cto de flecha 58">
              <a:extLst>
                <a:ext uri="{FF2B5EF4-FFF2-40B4-BE49-F238E27FC236}">
                  <a16:creationId xmlns:a16="http://schemas.microsoft.com/office/drawing/2014/main" id="{22DCECB1-8D17-9F6A-EA10-2202EF9D0353}"/>
                </a:ext>
              </a:extLst>
            </p:cNvPr>
            <p:cNvCxnSpPr>
              <a:cxnSpLocks/>
            </p:cNvCxnSpPr>
            <p:nvPr/>
          </p:nvCxnSpPr>
          <p:spPr>
            <a:xfrm>
              <a:off x="8863320" y="2990997"/>
              <a:ext cx="0" cy="540000"/>
            </a:xfrm>
            <a:prstGeom prst="straightConnector1">
              <a:avLst/>
            </a:prstGeom>
            <a:ln w="1016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recto de flecha 59">
              <a:extLst>
                <a:ext uri="{FF2B5EF4-FFF2-40B4-BE49-F238E27FC236}">
                  <a16:creationId xmlns:a16="http://schemas.microsoft.com/office/drawing/2014/main" id="{6FEF3FED-8E6B-D79E-7EFF-9C5D627AE520}"/>
                </a:ext>
              </a:extLst>
            </p:cNvPr>
            <p:cNvCxnSpPr>
              <a:cxnSpLocks/>
            </p:cNvCxnSpPr>
            <p:nvPr/>
          </p:nvCxnSpPr>
          <p:spPr>
            <a:xfrm>
              <a:off x="8863320" y="4722392"/>
              <a:ext cx="0" cy="540000"/>
            </a:xfrm>
            <a:prstGeom prst="straightConnector1">
              <a:avLst/>
            </a:prstGeom>
            <a:ln w="1016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0370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F6840-3410-3E78-D519-285D9CE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Forma de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4E8D5-8998-51D0-C5AC-411B03BD0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s-ES_tradnl" sz="2400" b="1" dirty="0"/>
              <a:t>ROL 1: Electrónico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hacer las conexiones necesarias de los componentes electrónicos.</a:t>
            </a:r>
            <a:endParaRPr lang="es-MX" sz="2400" dirty="0"/>
          </a:p>
          <a:p>
            <a:pPr lvl="0" algn="just"/>
            <a:r>
              <a:rPr lang="es-ES_tradnl" sz="2400" b="1" dirty="0"/>
              <a:t>ROL 2: Programador </a:t>
            </a:r>
          </a:p>
          <a:p>
            <a:pPr marL="0" lvl="0" indent="0" algn="just">
              <a:buNone/>
            </a:pPr>
            <a:r>
              <a:rPr lang="es-ES_tradnl" sz="2400" dirty="0"/>
              <a:t>Se encarga de realizar el programa en la computadora.</a:t>
            </a:r>
          </a:p>
          <a:p>
            <a:pPr algn="just"/>
            <a:r>
              <a:rPr lang="es-ES_tradnl" sz="2400" b="1" dirty="0"/>
              <a:t>ROL 3: Apoyo técnico </a:t>
            </a:r>
          </a:p>
          <a:p>
            <a:pPr marL="0" indent="0" algn="just">
              <a:buNone/>
            </a:pPr>
            <a:r>
              <a:rPr lang="es-ES_tradnl" sz="2400" dirty="0"/>
              <a:t>Se encarga de apoyar al electrónico y programador.</a:t>
            </a:r>
          </a:p>
          <a:p>
            <a:pPr algn="just"/>
            <a:r>
              <a:rPr lang="es-ES_tradnl" sz="2400" b="1" dirty="0"/>
              <a:t>ROL 4: Administrador (Opcional)</a:t>
            </a:r>
          </a:p>
          <a:p>
            <a:pPr marL="0" indent="0" algn="just">
              <a:buNone/>
            </a:pPr>
            <a:r>
              <a:rPr lang="es-ES_tradnl" sz="2400" dirty="0"/>
              <a:t>Se encarga de revisar los componentes y recursos y se asegura de que el equipo esté completo.</a:t>
            </a:r>
            <a:endParaRPr lang="es-MX" sz="2400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25189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D544E6-F72F-9F2B-D87B-058ECC556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necesarios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2F355FE-57F0-E59C-CA60-4BFF75A6AD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45" t="21177" r="15653" b="12157"/>
          <a:stretch/>
        </p:blipFill>
        <p:spPr>
          <a:xfrm>
            <a:off x="1581150" y="892883"/>
            <a:ext cx="9346473" cy="557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177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3B3ECB-5FE6-5993-ABF5-625C80C99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Conexiones 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57953465-00A6-862E-AB2E-178A975798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04" b="6372"/>
          <a:stretch/>
        </p:blipFill>
        <p:spPr>
          <a:xfrm>
            <a:off x="1981200" y="830998"/>
            <a:ext cx="8771842" cy="567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79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15F2D-D125-2F97-3EDC-95FC4D192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1</a:t>
            </a:r>
          </a:p>
        </p:txBody>
      </p:sp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C10A556A-A55B-8432-166B-97FD26CBCF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54" b="8622"/>
          <a:stretch/>
        </p:blipFill>
        <p:spPr>
          <a:xfrm>
            <a:off x="742950" y="1898679"/>
            <a:ext cx="10854274" cy="4565630"/>
          </a:xfrm>
          <a:prstGeom prst="rect">
            <a:avLst/>
          </a:prstGeom>
        </p:spPr>
      </p:pic>
      <p:sp>
        <p:nvSpPr>
          <p:cNvPr id="4" name="Globo: línea doblada con barra de énfasis 3">
            <a:extLst>
              <a:ext uri="{FF2B5EF4-FFF2-40B4-BE49-F238E27FC236}">
                <a16:creationId xmlns:a16="http://schemas.microsoft.com/office/drawing/2014/main" id="{40E7C8C8-58ED-97C5-D0F8-9AAAB85B8017}"/>
              </a:ext>
            </a:extLst>
          </p:cNvPr>
          <p:cNvSpPr/>
          <p:nvPr/>
        </p:nvSpPr>
        <p:spPr>
          <a:xfrm>
            <a:off x="2352409" y="830997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6838"/>
              <a:gd name="adj4" fmla="val 129612"/>
              <a:gd name="adj5" fmla="val 313127"/>
              <a:gd name="adj6" fmla="val 351129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Arduino</a:t>
            </a:r>
          </a:p>
        </p:txBody>
      </p:sp>
    </p:spTree>
    <p:extLst>
      <p:ext uri="{BB962C8B-B14F-4D97-AF65-F5344CB8AC3E}">
        <p14:creationId xmlns:p14="http://schemas.microsoft.com/office/powerpoint/2010/main" val="86496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F5D105-FCD2-39C4-4CE8-C35AC2E0D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2</a:t>
            </a: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49538D16-7BBB-4BE2-EA7F-24826CB25E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59" b="7572"/>
          <a:stretch/>
        </p:blipFill>
        <p:spPr>
          <a:xfrm>
            <a:off x="742950" y="1378220"/>
            <a:ext cx="10867412" cy="5085227"/>
          </a:xfrm>
          <a:prstGeom prst="rect">
            <a:avLst/>
          </a:prstGeom>
        </p:spPr>
      </p:pic>
      <p:sp>
        <p:nvSpPr>
          <p:cNvPr id="4" name="Bocadillo: ovalado 3">
            <a:extLst>
              <a:ext uri="{FF2B5EF4-FFF2-40B4-BE49-F238E27FC236}">
                <a16:creationId xmlns:a16="http://schemas.microsoft.com/office/drawing/2014/main" id="{E7735E09-2B9A-71E7-049B-C1954B5A5A67}"/>
              </a:ext>
            </a:extLst>
          </p:cNvPr>
          <p:cNvSpPr/>
          <p:nvPr/>
        </p:nvSpPr>
        <p:spPr>
          <a:xfrm>
            <a:off x="8279340" y="765572"/>
            <a:ext cx="914400" cy="612648"/>
          </a:xfrm>
          <a:prstGeom prst="wedgeEllipseCallout">
            <a:avLst>
              <a:gd name="adj1" fmla="val -92405"/>
              <a:gd name="adj2" fmla="val 178384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/>
              <a:t>5 V</a:t>
            </a:r>
          </a:p>
        </p:txBody>
      </p:sp>
      <p:sp>
        <p:nvSpPr>
          <p:cNvPr id="5" name="Globo: línea doblada con barra de énfasis 4">
            <a:extLst>
              <a:ext uri="{FF2B5EF4-FFF2-40B4-BE49-F238E27FC236}">
                <a16:creationId xmlns:a16="http://schemas.microsoft.com/office/drawing/2014/main" id="{ECE2D1FF-AAB8-B40D-7281-238D2C6BC34D}"/>
              </a:ext>
            </a:extLst>
          </p:cNvPr>
          <p:cNvSpPr/>
          <p:nvPr/>
        </p:nvSpPr>
        <p:spPr>
          <a:xfrm>
            <a:off x="2686548" y="405155"/>
            <a:ext cx="1118795" cy="344244"/>
          </a:xfrm>
          <a:prstGeom prst="accentCallout2">
            <a:avLst>
              <a:gd name="adj1" fmla="val 48601"/>
              <a:gd name="adj2" fmla="val 106961"/>
              <a:gd name="adj3" fmla="val 41964"/>
              <a:gd name="adj4" fmla="val 221840"/>
              <a:gd name="adj5" fmla="val 295578"/>
              <a:gd name="adj6" fmla="val 35312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12285616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393</TotalTime>
  <Words>566</Words>
  <Application>Microsoft Office PowerPoint</Application>
  <PresentationFormat>Panorámica</PresentationFormat>
  <Paragraphs>90</Paragraphs>
  <Slides>26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0" baseType="lpstr">
      <vt:lpstr>Arial</vt:lpstr>
      <vt:lpstr>Arial Rounded MT Bold</vt:lpstr>
      <vt:lpstr>Trebuchet MS</vt:lpstr>
      <vt:lpstr>Tema de Office</vt:lpstr>
      <vt:lpstr>PRÁCTICA 8</vt:lpstr>
      <vt:lpstr>Contenido </vt:lpstr>
      <vt:lpstr>Aprendizaje </vt:lpstr>
      <vt:lpstr>Objetivo </vt:lpstr>
      <vt:lpstr>Forma de trabajo</vt:lpstr>
      <vt:lpstr>Componentes necesarios</vt:lpstr>
      <vt:lpstr>Conexiones </vt:lpstr>
      <vt:lpstr>Paso 1</vt:lpstr>
      <vt:lpstr>Paso 2</vt:lpstr>
      <vt:lpstr>Paso 3</vt:lpstr>
      <vt:lpstr>Paso 4</vt:lpstr>
      <vt:lpstr>Paso 5</vt:lpstr>
      <vt:lpstr>Paso 6</vt:lpstr>
      <vt:lpstr>Paso 7</vt:lpstr>
      <vt:lpstr>Paso 8</vt:lpstr>
      <vt:lpstr>Paso 9</vt:lpstr>
      <vt:lpstr>Paso 10</vt:lpstr>
      <vt:lpstr>Programación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Alumbrado Público</dc:title>
  <dc:creator>usuario</dc:creator>
  <cp:lastModifiedBy>TRUJILLO LOPEZ BERNARDO</cp:lastModifiedBy>
  <cp:revision>136</cp:revision>
  <dcterms:created xsi:type="dcterms:W3CDTF">2017-08-15T18:33:09Z</dcterms:created>
  <dcterms:modified xsi:type="dcterms:W3CDTF">2022-08-24T20:02:39Z</dcterms:modified>
</cp:coreProperties>
</file>